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8" d="100"/>
          <a:sy n="48" d="100"/>
        </p:scale>
        <p:origin x="53" y="7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66DCFD-D7AD-4F73-ACD5-98AF5915B5E0}"/>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B47F85E6-C4D5-4517-877A-27C13B6746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E2A60923-BFCD-46DD-BEBF-95B95F2AD116}"/>
              </a:ext>
            </a:extLst>
          </p:cNvPr>
          <p:cNvSpPr>
            <a:spLocks noGrp="1"/>
          </p:cNvSpPr>
          <p:nvPr>
            <p:ph type="dt" sz="half" idx="10"/>
          </p:nvPr>
        </p:nvSpPr>
        <p:spPr/>
        <p:txBody>
          <a:bodyPr/>
          <a:lstStyle/>
          <a:p>
            <a:fld id="{6024DE58-981E-4A33-A41A-45AA32C06534}" type="datetimeFigureOut">
              <a:rPr lang="zh-CN" altLang="en-US" smtClean="0"/>
              <a:t>2020/9/14</a:t>
            </a:fld>
            <a:endParaRPr lang="zh-CN" altLang="en-US"/>
          </a:p>
        </p:txBody>
      </p:sp>
      <p:sp>
        <p:nvSpPr>
          <p:cNvPr id="5" name="页脚占位符 4">
            <a:extLst>
              <a:ext uri="{FF2B5EF4-FFF2-40B4-BE49-F238E27FC236}">
                <a16:creationId xmlns:a16="http://schemas.microsoft.com/office/drawing/2014/main" id="{3B899DF9-3CCD-4A50-AD2B-906DA497784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1E59A1F-499A-41B4-9912-401B732A2F80}"/>
              </a:ext>
            </a:extLst>
          </p:cNvPr>
          <p:cNvSpPr>
            <a:spLocks noGrp="1"/>
          </p:cNvSpPr>
          <p:nvPr>
            <p:ph type="sldNum" sz="quarter" idx="12"/>
          </p:nvPr>
        </p:nvSpPr>
        <p:spPr/>
        <p:txBody>
          <a:bodyPr/>
          <a:lstStyle/>
          <a:p>
            <a:fld id="{82E5FE79-2420-49A4-BB59-6D676D48177B}" type="slidenum">
              <a:rPr lang="zh-CN" altLang="en-US" smtClean="0"/>
              <a:t>‹#›</a:t>
            </a:fld>
            <a:endParaRPr lang="zh-CN" altLang="en-US"/>
          </a:p>
        </p:txBody>
      </p:sp>
    </p:spTree>
    <p:extLst>
      <p:ext uri="{BB962C8B-B14F-4D97-AF65-F5344CB8AC3E}">
        <p14:creationId xmlns:p14="http://schemas.microsoft.com/office/powerpoint/2010/main" val="2951322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1E6E7F-9958-45B8-9DB4-C850CCAC882D}"/>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A19AD29A-9014-4E89-951A-C19641C902D6}"/>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5DC0A19-B9FB-442A-AC25-CBB11817907E}"/>
              </a:ext>
            </a:extLst>
          </p:cNvPr>
          <p:cNvSpPr>
            <a:spLocks noGrp="1"/>
          </p:cNvSpPr>
          <p:nvPr>
            <p:ph type="dt" sz="half" idx="10"/>
          </p:nvPr>
        </p:nvSpPr>
        <p:spPr/>
        <p:txBody>
          <a:bodyPr/>
          <a:lstStyle/>
          <a:p>
            <a:fld id="{6024DE58-981E-4A33-A41A-45AA32C06534}" type="datetimeFigureOut">
              <a:rPr lang="zh-CN" altLang="en-US" smtClean="0"/>
              <a:t>2020/9/14</a:t>
            </a:fld>
            <a:endParaRPr lang="zh-CN" altLang="en-US"/>
          </a:p>
        </p:txBody>
      </p:sp>
      <p:sp>
        <p:nvSpPr>
          <p:cNvPr id="5" name="页脚占位符 4">
            <a:extLst>
              <a:ext uri="{FF2B5EF4-FFF2-40B4-BE49-F238E27FC236}">
                <a16:creationId xmlns:a16="http://schemas.microsoft.com/office/drawing/2014/main" id="{716A90DE-670E-458E-9331-49D70573DE4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5C11B3A-188D-43F9-A06F-C412DE0966AF}"/>
              </a:ext>
            </a:extLst>
          </p:cNvPr>
          <p:cNvSpPr>
            <a:spLocks noGrp="1"/>
          </p:cNvSpPr>
          <p:nvPr>
            <p:ph type="sldNum" sz="quarter" idx="12"/>
          </p:nvPr>
        </p:nvSpPr>
        <p:spPr/>
        <p:txBody>
          <a:bodyPr/>
          <a:lstStyle/>
          <a:p>
            <a:fld id="{82E5FE79-2420-49A4-BB59-6D676D48177B}" type="slidenum">
              <a:rPr lang="zh-CN" altLang="en-US" smtClean="0"/>
              <a:t>‹#›</a:t>
            </a:fld>
            <a:endParaRPr lang="zh-CN" altLang="en-US"/>
          </a:p>
        </p:txBody>
      </p:sp>
    </p:spTree>
    <p:extLst>
      <p:ext uri="{BB962C8B-B14F-4D97-AF65-F5344CB8AC3E}">
        <p14:creationId xmlns:p14="http://schemas.microsoft.com/office/powerpoint/2010/main" val="1198388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32D22863-994F-4BC3-90C6-AD498E5CE49E}"/>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D616D1D9-9EEA-42EB-B2FC-73F40F283AC2}"/>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D61EBBE-1C75-4A3C-9992-A07F79758A9D}"/>
              </a:ext>
            </a:extLst>
          </p:cNvPr>
          <p:cNvSpPr>
            <a:spLocks noGrp="1"/>
          </p:cNvSpPr>
          <p:nvPr>
            <p:ph type="dt" sz="half" idx="10"/>
          </p:nvPr>
        </p:nvSpPr>
        <p:spPr/>
        <p:txBody>
          <a:bodyPr/>
          <a:lstStyle/>
          <a:p>
            <a:fld id="{6024DE58-981E-4A33-A41A-45AA32C06534}" type="datetimeFigureOut">
              <a:rPr lang="zh-CN" altLang="en-US" smtClean="0"/>
              <a:t>2020/9/14</a:t>
            </a:fld>
            <a:endParaRPr lang="zh-CN" altLang="en-US"/>
          </a:p>
        </p:txBody>
      </p:sp>
      <p:sp>
        <p:nvSpPr>
          <p:cNvPr id="5" name="页脚占位符 4">
            <a:extLst>
              <a:ext uri="{FF2B5EF4-FFF2-40B4-BE49-F238E27FC236}">
                <a16:creationId xmlns:a16="http://schemas.microsoft.com/office/drawing/2014/main" id="{0FCDA109-354E-4482-B936-EBB4DFE238F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93F962D-8E49-45F0-9507-A49AA3E08A25}"/>
              </a:ext>
            </a:extLst>
          </p:cNvPr>
          <p:cNvSpPr>
            <a:spLocks noGrp="1"/>
          </p:cNvSpPr>
          <p:nvPr>
            <p:ph type="sldNum" sz="quarter" idx="12"/>
          </p:nvPr>
        </p:nvSpPr>
        <p:spPr/>
        <p:txBody>
          <a:bodyPr/>
          <a:lstStyle/>
          <a:p>
            <a:fld id="{82E5FE79-2420-49A4-BB59-6D676D48177B}" type="slidenum">
              <a:rPr lang="zh-CN" altLang="en-US" smtClean="0"/>
              <a:t>‹#›</a:t>
            </a:fld>
            <a:endParaRPr lang="zh-CN" altLang="en-US"/>
          </a:p>
        </p:txBody>
      </p:sp>
    </p:spTree>
    <p:extLst>
      <p:ext uri="{BB962C8B-B14F-4D97-AF65-F5344CB8AC3E}">
        <p14:creationId xmlns:p14="http://schemas.microsoft.com/office/powerpoint/2010/main" val="1008299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F55AD7-0402-4555-9C86-04A26B4D265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B7BA2BE-839C-4670-93E0-6DA0FECEA623}"/>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98AA517-FFCF-4FF6-ADFA-0B09B4558156}"/>
              </a:ext>
            </a:extLst>
          </p:cNvPr>
          <p:cNvSpPr>
            <a:spLocks noGrp="1"/>
          </p:cNvSpPr>
          <p:nvPr>
            <p:ph type="dt" sz="half" idx="10"/>
          </p:nvPr>
        </p:nvSpPr>
        <p:spPr/>
        <p:txBody>
          <a:bodyPr/>
          <a:lstStyle/>
          <a:p>
            <a:fld id="{6024DE58-981E-4A33-A41A-45AA32C06534}" type="datetimeFigureOut">
              <a:rPr lang="zh-CN" altLang="en-US" smtClean="0"/>
              <a:t>2020/9/14</a:t>
            </a:fld>
            <a:endParaRPr lang="zh-CN" altLang="en-US"/>
          </a:p>
        </p:txBody>
      </p:sp>
      <p:sp>
        <p:nvSpPr>
          <p:cNvPr id="5" name="页脚占位符 4">
            <a:extLst>
              <a:ext uri="{FF2B5EF4-FFF2-40B4-BE49-F238E27FC236}">
                <a16:creationId xmlns:a16="http://schemas.microsoft.com/office/drawing/2014/main" id="{4CC7FE87-D218-4E93-A30D-218AE2DA283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D4EB22A-1180-4136-81A2-3CBA733E2697}"/>
              </a:ext>
            </a:extLst>
          </p:cNvPr>
          <p:cNvSpPr>
            <a:spLocks noGrp="1"/>
          </p:cNvSpPr>
          <p:nvPr>
            <p:ph type="sldNum" sz="quarter" idx="12"/>
          </p:nvPr>
        </p:nvSpPr>
        <p:spPr/>
        <p:txBody>
          <a:bodyPr/>
          <a:lstStyle/>
          <a:p>
            <a:fld id="{82E5FE79-2420-49A4-BB59-6D676D48177B}" type="slidenum">
              <a:rPr lang="zh-CN" altLang="en-US" smtClean="0"/>
              <a:t>‹#›</a:t>
            </a:fld>
            <a:endParaRPr lang="zh-CN" altLang="en-US"/>
          </a:p>
        </p:txBody>
      </p:sp>
    </p:spTree>
    <p:extLst>
      <p:ext uri="{BB962C8B-B14F-4D97-AF65-F5344CB8AC3E}">
        <p14:creationId xmlns:p14="http://schemas.microsoft.com/office/powerpoint/2010/main" val="4139548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0ACEE2-5AC8-4D35-84AA-0BC12CDFA87F}"/>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97AE0FBF-65ED-41C1-890E-11C24232DC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CD529548-3720-46BE-9020-D4E1B6A9B095}"/>
              </a:ext>
            </a:extLst>
          </p:cNvPr>
          <p:cNvSpPr>
            <a:spLocks noGrp="1"/>
          </p:cNvSpPr>
          <p:nvPr>
            <p:ph type="dt" sz="half" idx="10"/>
          </p:nvPr>
        </p:nvSpPr>
        <p:spPr/>
        <p:txBody>
          <a:bodyPr/>
          <a:lstStyle/>
          <a:p>
            <a:fld id="{6024DE58-981E-4A33-A41A-45AA32C06534}" type="datetimeFigureOut">
              <a:rPr lang="zh-CN" altLang="en-US" smtClean="0"/>
              <a:t>2020/9/14</a:t>
            </a:fld>
            <a:endParaRPr lang="zh-CN" altLang="en-US"/>
          </a:p>
        </p:txBody>
      </p:sp>
      <p:sp>
        <p:nvSpPr>
          <p:cNvPr id="5" name="页脚占位符 4">
            <a:extLst>
              <a:ext uri="{FF2B5EF4-FFF2-40B4-BE49-F238E27FC236}">
                <a16:creationId xmlns:a16="http://schemas.microsoft.com/office/drawing/2014/main" id="{B4030DC1-8E61-48D0-B30B-0B5FD99268A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E169A00-A1C0-4B7D-929B-584841E68CE3}"/>
              </a:ext>
            </a:extLst>
          </p:cNvPr>
          <p:cNvSpPr>
            <a:spLocks noGrp="1"/>
          </p:cNvSpPr>
          <p:nvPr>
            <p:ph type="sldNum" sz="quarter" idx="12"/>
          </p:nvPr>
        </p:nvSpPr>
        <p:spPr/>
        <p:txBody>
          <a:bodyPr/>
          <a:lstStyle/>
          <a:p>
            <a:fld id="{82E5FE79-2420-49A4-BB59-6D676D48177B}" type="slidenum">
              <a:rPr lang="zh-CN" altLang="en-US" smtClean="0"/>
              <a:t>‹#›</a:t>
            </a:fld>
            <a:endParaRPr lang="zh-CN" altLang="en-US"/>
          </a:p>
        </p:txBody>
      </p:sp>
    </p:spTree>
    <p:extLst>
      <p:ext uri="{BB962C8B-B14F-4D97-AF65-F5344CB8AC3E}">
        <p14:creationId xmlns:p14="http://schemas.microsoft.com/office/powerpoint/2010/main" val="66570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8609B02-A65C-44E6-9CA5-BF02774BE86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6966552-5CAA-4FE9-9A20-F0FC35556474}"/>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8733F93D-C359-460E-A1F8-4BF8147CE0CF}"/>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B71547DD-C28F-4552-9B86-7546B96E5A74}"/>
              </a:ext>
            </a:extLst>
          </p:cNvPr>
          <p:cNvSpPr>
            <a:spLocks noGrp="1"/>
          </p:cNvSpPr>
          <p:nvPr>
            <p:ph type="dt" sz="half" idx="10"/>
          </p:nvPr>
        </p:nvSpPr>
        <p:spPr/>
        <p:txBody>
          <a:bodyPr/>
          <a:lstStyle/>
          <a:p>
            <a:fld id="{6024DE58-981E-4A33-A41A-45AA32C06534}" type="datetimeFigureOut">
              <a:rPr lang="zh-CN" altLang="en-US" smtClean="0"/>
              <a:t>2020/9/14</a:t>
            </a:fld>
            <a:endParaRPr lang="zh-CN" altLang="en-US"/>
          </a:p>
        </p:txBody>
      </p:sp>
      <p:sp>
        <p:nvSpPr>
          <p:cNvPr id="6" name="页脚占位符 5">
            <a:extLst>
              <a:ext uri="{FF2B5EF4-FFF2-40B4-BE49-F238E27FC236}">
                <a16:creationId xmlns:a16="http://schemas.microsoft.com/office/drawing/2014/main" id="{E56D1E4B-D183-45CF-9194-ABFD1AF825B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779905E-FCB0-4F47-8E33-9EF9B00AF0CF}"/>
              </a:ext>
            </a:extLst>
          </p:cNvPr>
          <p:cNvSpPr>
            <a:spLocks noGrp="1"/>
          </p:cNvSpPr>
          <p:nvPr>
            <p:ph type="sldNum" sz="quarter" idx="12"/>
          </p:nvPr>
        </p:nvSpPr>
        <p:spPr/>
        <p:txBody>
          <a:bodyPr/>
          <a:lstStyle/>
          <a:p>
            <a:fld id="{82E5FE79-2420-49A4-BB59-6D676D48177B}" type="slidenum">
              <a:rPr lang="zh-CN" altLang="en-US" smtClean="0"/>
              <a:t>‹#›</a:t>
            </a:fld>
            <a:endParaRPr lang="zh-CN" altLang="en-US"/>
          </a:p>
        </p:txBody>
      </p:sp>
    </p:spTree>
    <p:extLst>
      <p:ext uri="{BB962C8B-B14F-4D97-AF65-F5344CB8AC3E}">
        <p14:creationId xmlns:p14="http://schemas.microsoft.com/office/powerpoint/2010/main" val="3106966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0F932D-6F49-47D2-9B75-5336CC3A6DE0}"/>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721FAB3E-E659-405A-9365-21A599762D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07DF4418-8CE2-463D-8E0A-74BC2426E481}"/>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726D70B5-0B6C-4070-A3F3-8D73A37500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0E6EFBD5-A0FA-418C-9579-8F99644F6008}"/>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09E575AC-81D6-42D7-8EE4-C9ABE1DB2EE4}"/>
              </a:ext>
            </a:extLst>
          </p:cNvPr>
          <p:cNvSpPr>
            <a:spLocks noGrp="1"/>
          </p:cNvSpPr>
          <p:nvPr>
            <p:ph type="dt" sz="half" idx="10"/>
          </p:nvPr>
        </p:nvSpPr>
        <p:spPr/>
        <p:txBody>
          <a:bodyPr/>
          <a:lstStyle/>
          <a:p>
            <a:fld id="{6024DE58-981E-4A33-A41A-45AA32C06534}" type="datetimeFigureOut">
              <a:rPr lang="zh-CN" altLang="en-US" smtClean="0"/>
              <a:t>2020/9/14</a:t>
            </a:fld>
            <a:endParaRPr lang="zh-CN" altLang="en-US"/>
          </a:p>
        </p:txBody>
      </p:sp>
      <p:sp>
        <p:nvSpPr>
          <p:cNvPr id="8" name="页脚占位符 7">
            <a:extLst>
              <a:ext uri="{FF2B5EF4-FFF2-40B4-BE49-F238E27FC236}">
                <a16:creationId xmlns:a16="http://schemas.microsoft.com/office/drawing/2014/main" id="{017D9276-2266-4877-B159-F45FD25BB92C}"/>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E42B88DC-A61B-4B06-A7C9-D852F4301C07}"/>
              </a:ext>
            </a:extLst>
          </p:cNvPr>
          <p:cNvSpPr>
            <a:spLocks noGrp="1"/>
          </p:cNvSpPr>
          <p:nvPr>
            <p:ph type="sldNum" sz="quarter" idx="12"/>
          </p:nvPr>
        </p:nvSpPr>
        <p:spPr/>
        <p:txBody>
          <a:bodyPr/>
          <a:lstStyle/>
          <a:p>
            <a:fld id="{82E5FE79-2420-49A4-BB59-6D676D48177B}" type="slidenum">
              <a:rPr lang="zh-CN" altLang="en-US" smtClean="0"/>
              <a:t>‹#›</a:t>
            </a:fld>
            <a:endParaRPr lang="zh-CN" altLang="en-US"/>
          </a:p>
        </p:txBody>
      </p:sp>
    </p:spTree>
    <p:extLst>
      <p:ext uri="{BB962C8B-B14F-4D97-AF65-F5344CB8AC3E}">
        <p14:creationId xmlns:p14="http://schemas.microsoft.com/office/powerpoint/2010/main" val="870729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4A28C8-5982-4096-B6F5-8D815939677A}"/>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40E9502D-D4D4-48C3-87CE-292D3603DD2D}"/>
              </a:ext>
            </a:extLst>
          </p:cNvPr>
          <p:cNvSpPr>
            <a:spLocks noGrp="1"/>
          </p:cNvSpPr>
          <p:nvPr>
            <p:ph type="dt" sz="half" idx="10"/>
          </p:nvPr>
        </p:nvSpPr>
        <p:spPr/>
        <p:txBody>
          <a:bodyPr/>
          <a:lstStyle/>
          <a:p>
            <a:fld id="{6024DE58-981E-4A33-A41A-45AA32C06534}" type="datetimeFigureOut">
              <a:rPr lang="zh-CN" altLang="en-US" smtClean="0"/>
              <a:t>2020/9/14</a:t>
            </a:fld>
            <a:endParaRPr lang="zh-CN" altLang="en-US"/>
          </a:p>
        </p:txBody>
      </p:sp>
      <p:sp>
        <p:nvSpPr>
          <p:cNvPr id="4" name="页脚占位符 3">
            <a:extLst>
              <a:ext uri="{FF2B5EF4-FFF2-40B4-BE49-F238E27FC236}">
                <a16:creationId xmlns:a16="http://schemas.microsoft.com/office/drawing/2014/main" id="{0B22100C-B020-488D-A058-0E26869DACBA}"/>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D24FC8A7-1C9C-4634-A2A5-5D6CB22D89F9}"/>
              </a:ext>
            </a:extLst>
          </p:cNvPr>
          <p:cNvSpPr>
            <a:spLocks noGrp="1"/>
          </p:cNvSpPr>
          <p:nvPr>
            <p:ph type="sldNum" sz="quarter" idx="12"/>
          </p:nvPr>
        </p:nvSpPr>
        <p:spPr/>
        <p:txBody>
          <a:bodyPr/>
          <a:lstStyle/>
          <a:p>
            <a:fld id="{82E5FE79-2420-49A4-BB59-6D676D48177B}" type="slidenum">
              <a:rPr lang="zh-CN" altLang="en-US" smtClean="0"/>
              <a:t>‹#›</a:t>
            </a:fld>
            <a:endParaRPr lang="zh-CN" altLang="en-US"/>
          </a:p>
        </p:txBody>
      </p:sp>
    </p:spTree>
    <p:extLst>
      <p:ext uri="{BB962C8B-B14F-4D97-AF65-F5344CB8AC3E}">
        <p14:creationId xmlns:p14="http://schemas.microsoft.com/office/powerpoint/2010/main" val="781463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B5152F3B-9F21-48AB-9612-3DEF48747AD6}"/>
              </a:ext>
            </a:extLst>
          </p:cNvPr>
          <p:cNvSpPr>
            <a:spLocks noGrp="1"/>
          </p:cNvSpPr>
          <p:nvPr>
            <p:ph type="dt" sz="half" idx="10"/>
          </p:nvPr>
        </p:nvSpPr>
        <p:spPr/>
        <p:txBody>
          <a:bodyPr/>
          <a:lstStyle/>
          <a:p>
            <a:fld id="{6024DE58-981E-4A33-A41A-45AA32C06534}" type="datetimeFigureOut">
              <a:rPr lang="zh-CN" altLang="en-US" smtClean="0"/>
              <a:t>2020/9/14</a:t>
            </a:fld>
            <a:endParaRPr lang="zh-CN" altLang="en-US"/>
          </a:p>
        </p:txBody>
      </p:sp>
      <p:sp>
        <p:nvSpPr>
          <p:cNvPr id="3" name="页脚占位符 2">
            <a:extLst>
              <a:ext uri="{FF2B5EF4-FFF2-40B4-BE49-F238E27FC236}">
                <a16:creationId xmlns:a16="http://schemas.microsoft.com/office/drawing/2014/main" id="{D62E702B-ED13-4708-8033-8FC555A1565C}"/>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A79645A8-64C0-40DF-814D-1D2CF7116CA8}"/>
              </a:ext>
            </a:extLst>
          </p:cNvPr>
          <p:cNvSpPr>
            <a:spLocks noGrp="1"/>
          </p:cNvSpPr>
          <p:nvPr>
            <p:ph type="sldNum" sz="quarter" idx="12"/>
          </p:nvPr>
        </p:nvSpPr>
        <p:spPr/>
        <p:txBody>
          <a:bodyPr/>
          <a:lstStyle/>
          <a:p>
            <a:fld id="{82E5FE79-2420-49A4-BB59-6D676D48177B}" type="slidenum">
              <a:rPr lang="zh-CN" altLang="en-US" smtClean="0"/>
              <a:t>‹#›</a:t>
            </a:fld>
            <a:endParaRPr lang="zh-CN" altLang="en-US"/>
          </a:p>
        </p:txBody>
      </p:sp>
    </p:spTree>
    <p:extLst>
      <p:ext uri="{BB962C8B-B14F-4D97-AF65-F5344CB8AC3E}">
        <p14:creationId xmlns:p14="http://schemas.microsoft.com/office/powerpoint/2010/main" val="1566512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23B40E-81BE-4869-972F-523E044D58B8}"/>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AC5F558E-B5EB-4FCA-B3ED-AEFAEBF03A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44E087AD-7A6E-416B-A4BF-94D9D6C29A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91D6FC0B-4C19-44A5-943D-6CC8E83EC776}"/>
              </a:ext>
            </a:extLst>
          </p:cNvPr>
          <p:cNvSpPr>
            <a:spLocks noGrp="1"/>
          </p:cNvSpPr>
          <p:nvPr>
            <p:ph type="dt" sz="half" idx="10"/>
          </p:nvPr>
        </p:nvSpPr>
        <p:spPr/>
        <p:txBody>
          <a:bodyPr/>
          <a:lstStyle/>
          <a:p>
            <a:fld id="{6024DE58-981E-4A33-A41A-45AA32C06534}" type="datetimeFigureOut">
              <a:rPr lang="zh-CN" altLang="en-US" smtClean="0"/>
              <a:t>2020/9/14</a:t>
            </a:fld>
            <a:endParaRPr lang="zh-CN" altLang="en-US"/>
          </a:p>
        </p:txBody>
      </p:sp>
      <p:sp>
        <p:nvSpPr>
          <p:cNvPr id="6" name="页脚占位符 5">
            <a:extLst>
              <a:ext uri="{FF2B5EF4-FFF2-40B4-BE49-F238E27FC236}">
                <a16:creationId xmlns:a16="http://schemas.microsoft.com/office/drawing/2014/main" id="{113ACBE9-1639-4178-A376-29565B7CAA8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CE8F84A-E1F3-445C-9970-92A15BF624F5}"/>
              </a:ext>
            </a:extLst>
          </p:cNvPr>
          <p:cNvSpPr>
            <a:spLocks noGrp="1"/>
          </p:cNvSpPr>
          <p:nvPr>
            <p:ph type="sldNum" sz="quarter" idx="12"/>
          </p:nvPr>
        </p:nvSpPr>
        <p:spPr/>
        <p:txBody>
          <a:bodyPr/>
          <a:lstStyle/>
          <a:p>
            <a:fld id="{82E5FE79-2420-49A4-BB59-6D676D48177B}" type="slidenum">
              <a:rPr lang="zh-CN" altLang="en-US" smtClean="0"/>
              <a:t>‹#›</a:t>
            </a:fld>
            <a:endParaRPr lang="zh-CN" altLang="en-US"/>
          </a:p>
        </p:txBody>
      </p:sp>
    </p:spTree>
    <p:extLst>
      <p:ext uri="{BB962C8B-B14F-4D97-AF65-F5344CB8AC3E}">
        <p14:creationId xmlns:p14="http://schemas.microsoft.com/office/powerpoint/2010/main" val="1129686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195F2B-A7C0-4302-8C7B-1A763FAD083C}"/>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0B0D93E4-0F15-48BB-8105-D546BE5E3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EEDEAD78-0356-4CCD-A078-9B6D1590F3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522EE554-140C-49C2-9258-DB5F09C4D81A}"/>
              </a:ext>
            </a:extLst>
          </p:cNvPr>
          <p:cNvSpPr>
            <a:spLocks noGrp="1"/>
          </p:cNvSpPr>
          <p:nvPr>
            <p:ph type="dt" sz="half" idx="10"/>
          </p:nvPr>
        </p:nvSpPr>
        <p:spPr/>
        <p:txBody>
          <a:bodyPr/>
          <a:lstStyle/>
          <a:p>
            <a:fld id="{6024DE58-981E-4A33-A41A-45AA32C06534}" type="datetimeFigureOut">
              <a:rPr lang="zh-CN" altLang="en-US" smtClean="0"/>
              <a:t>2020/9/14</a:t>
            </a:fld>
            <a:endParaRPr lang="zh-CN" altLang="en-US"/>
          </a:p>
        </p:txBody>
      </p:sp>
      <p:sp>
        <p:nvSpPr>
          <p:cNvPr id="6" name="页脚占位符 5">
            <a:extLst>
              <a:ext uri="{FF2B5EF4-FFF2-40B4-BE49-F238E27FC236}">
                <a16:creationId xmlns:a16="http://schemas.microsoft.com/office/drawing/2014/main" id="{7A8169C8-B8D0-4DAE-9F34-B96EC538EB9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845B7F4-C700-40B6-8161-10DDB82243AB}"/>
              </a:ext>
            </a:extLst>
          </p:cNvPr>
          <p:cNvSpPr>
            <a:spLocks noGrp="1"/>
          </p:cNvSpPr>
          <p:nvPr>
            <p:ph type="sldNum" sz="quarter" idx="12"/>
          </p:nvPr>
        </p:nvSpPr>
        <p:spPr/>
        <p:txBody>
          <a:bodyPr/>
          <a:lstStyle/>
          <a:p>
            <a:fld id="{82E5FE79-2420-49A4-BB59-6D676D48177B}" type="slidenum">
              <a:rPr lang="zh-CN" altLang="en-US" smtClean="0"/>
              <a:t>‹#›</a:t>
            </a:fld>
            <a:endParaRPr lang="zh-CN" altLang="en-US"/>
          </a:p>
        </p:txBody>
      </p:sp>
    </p:spTree>
    <p:extLst>
      <p:ext uri="{BB962C8B-B14F-4D97-AF65-F5344CB8AC3E}">
        <p14:creationId xmlns:p14="http://schemas.microsoft.com/office/powerpoint/2010/main" val="2719101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44734142-ED34-40A9-9582-7D1F69F2DB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D7BDCCD9-C66D-4DDB-B5AD-52F340A24A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E7B0444-F55D-4D65-AB61-08DC2DED8F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24DE58-981E-4A33-A41A-45AA32C06534}" type="datetimeFigureOut">
              <a:rPr lang="zh-CN" altLang="en-US" smtClean="0"/>
              <a:t>2020/9/14</a:t>
            </a:fld>
            <a:endParaRPr lang="zh-CN" altLang="en-US"/>
          </a:p>
        </p:txBody>
      </p:sp>
      <p:sp>
        <p:nvSpPr>
          <p:cNvPr id="5" name="页脚占位符 4">
            <a:extLst>
              <a:ext uri="{FF2B5EF4-FFF2-40B4-BE49-F238E27FC236}">
                <a16:creationId xmlns:a16="http://schemas.microsoft.com/office/drawing/2014/main" id="{D1654E5F-951E-42AD-A0F8-F7CCBA7E0D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C1FC9DB3-4EA5-48B4-872F-0D6E10D628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E5FE79-2420-49A4-BB59-6D676D48177B}" type="slidenum">
              <a:rPr lang="zh-CN" altLang="en-US" smtClean="0"/>
              <a:t>‹#›</a:t>
            </a:fld>
            <a:endParaRPr lang="zh-CN" altLang="en-US"/>
          </a:p>
        </p:txBody>
      </p:sp>
    </p:spTree>
    <p:extLst>
      <p:ext uri="{BB962C8B-B14F-4D97-AF65-F5344CB8AC3E}">
        <p14:creationId xmlns:p14="http://schemas.microsoft.com/office/powerpoint/2010/main" val="321117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52AFC4D-9629-454F-B047-156BC71C3056}"/>
              </a:ext>
            </a:extLst>
          </p:cNvPr>
          <p:cNvSpPr>
            <a:spLocks noGrp="1"/>
          </p:cNvSpPr>
          <p:nvPr>
            <p:ph type="ctrTitle"/>
          </p:nvPr>
        </p:nvSpPr>
        <p:spPr/>
        <p:txBody>
          <a:bodyPr/>
          <a:lstStyle/>
          <a:p>
            <a:r>
              <a:rPr lang="zh-CN" altLang="en-US" dirty="0">
                <a:latin typeface="DFKai-SB" panose="03000509000000000000" pitchFamily="65" charset="-120"/>
                <a:ea typeface="DFKai-SB" panose="03000509000000000000" pitchFamily="65" charset="-120"/>
              </a:rPr>
              <a:t>基於深度卷積神經網絡的圖像去躁研究</a:t>
            </a:r>
          </a:p>
        </p:txBody>
      </p:sp>
      <p:sp>
        <p:nvSpPr>
          <p:cNvPr id="3" name="副标题 2">
            <a:extLst>
              <a:ext uri="{FF2B5EF4-FFF2-40B4-BE49-F238E27FC236}">
                <a16:creationId xmlns:a16="http://schemas.microsoft.com/office/drawing/2014/main" id="{83DF7ABE-28A1-4A0A-B165-DA1E014D3136}"/>
              </a:ext>
            </a:extLst>
          </p:cNvPr>
          <p:cNvSpPr>
            <a:spLocks noGrp="1"/>
          </p:cNvSpPr>
          <p:nvPr>
            <p:ph type="subTitle" idx="1"/>
          </p:nvPr>
        </p:nvSpPr>
        <p:spPr/>
        <p:txBody>
          <a:bodyPr/>
          <a:lstStyle/>
          <a:p>
            <a:r>
              <a:rPr lang="zh-CN" altLang="en-US" dirty="0">
                <a:latin typeface="DFKai-SB" panose="03000509000000000000" pitchFamily="65" charset="-120"/>
                <a:ea typeface="DFKai-SB" panose="03000509000000000000" pitchFamily="65" charset="-120"/>
              </a:rPr>
              <a:t>李傳朋，秦品乐，張晉京</a:t>
            </a:r>
          </a:p>
        </p:txBody>
      </p:sp>
    </p:spTree>
    <p:extLst>
      <p:ext uri="{BB962C8B-B14F-4D97-AF65-F5344CB8AC3E}">
        <p14:creationId xmlns:p14="http://schemas.microsoft.com/office/powerpoint/2010/main" val="2638479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217866E-D7C9-41A0-B2EB-58A921D74393}"/>
              </a:ext>
            </a:extLst>
          </p:cNvPr>
          <p:cNvSpPr>
            <a:spLocks noGrp="1"/>
          </p:cNvSpPr>
          <p:nvPr>
            <p:ph type="title"/>
          </p:nvPr>
        </p:nvSpPr>
        <p:spPr/>
        <p:txBody>
          <a:bodyPr/>
          <a:lstStyle/>
          <a:p>
            <a:r>
              <a:rPr lang="en-US" altLang="zh-CN" dirty="0"/>
              <a:t>2.4</a:t>
            </a:r>
            <a:r>
              <a:rPr lang="zh-CN" altLang="en-US" dirty="0"/>
              <a:t>、訓練</a:t>
            </a:r>
          </a:p>
        </p:txBody>
      </p:sp>
      <p:sp>
        <p:nvSpPr>
          <p:cNvPr id="3" name="内容占位符 2">
            <a:extLst>
              <a:ext uri="{FF2B5EF4-FFF2-40B4-BE49-F238E27FC236}">
                <a16:creationId xmlns:a16="http://schemas.microsoft.com/office/drawing/2014/main" id="{25AE59FD-2A84-421D-8230-58F1E62C8C4F}"/>
              </a:ext>
            </a:extLst>
          </p:cNvPr>
          <p:cNvSpPr>
            <a:spLocks noGrp="1"/>
          </p:cNvSpPr>
          <p:nvPr>
            <p:ph idx="1"/>
          </p:nvPr>
        </p:nvSpPr>
        <p:spPr/>
        <p:txBody>
          <a:bodyPr/>
          <a:lstStyle/>
          <a:p>
            <a:r>
              <a:rPr lang="zh-CN" altLang="en-US" dirty="0"/>
              <a:t>構建好網絡後，需要對網絡進行訓練、以優化網絡的可調參數，包括各層的卷積核</a:t>
            </a:r>
            <a:r>
              <a:rPr lang="en-US" altLang="zh-CN" dirty="0"/>
              <a:t>W</a:t>
            </a:r>
            <a:r>
              <a:rPr lang="zh-CN" altLang="en-US" dirty="0"/>
              <a:t>和偏置</a:t>
            </a:r>
            <a:r>
              <a:rPr lang="en-US" altLang="zh-CN" dirty="0"/>
              <a:t>B</a:t>
            </a:r>
            <a:r>
              <a:rPr lang="zh-CN" altLang="en-US" dirty="0"/>
              <a:t>。峰值信噪比</a:t>
            </a:r>
            <a:r>
              <a:rPr lang="en-US" altLang="zh-CN" dirty="0"/>
              <a:t>(Peak Signal Noise Ratio, PSNR)</a:t>
            </a:r>
            <a:r>
              <a:rPr lang="zh-CN" altLang="en-US" dirty="0"/>
              <a:t>能夠客觀地評價網絡的去躁效果，而峰值信噪比的大小直接與圖像之間的均方誤差有關。</a:t>
            </a:r>
          </a:p>
        </p:txBody>
      </p:sp>
    </p:spTree>
    <p:extLst>
      <p:ext uri="{BB962C8B-B14F-4D97-AF65-F5344CB8AC3E}">
        <p14:creationId xmlns:p14="http://schemas.microsoft.com/office/powerpoint/2010/main" val="4166792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BD6EEC4-9714-41C8-96D2-BC252FB6943F}"/>
              </a:ext>
            </a:extLst>
          </p:cNvPr>
          <p:cNvSpPr>
            <a:spLocks noGrp="1"/>
          </p:cNvSpPr>
          <p:nvPr>
            <p:ph type="title"/>
          </p:nvPr>
        </p:nvSpPr>
        <p:spPr/>
        <p:txBody>
          <a:bodyPr/>
          <a:lstStyle/>
          <a:p>
            <a:r>
              <a:rPr lang="en-US" altLang="zh-CN" dirty="0"/>
              <a:t>3</a:t>
            </a:r>
            <a:r>
              <a:rPr lang="zh-CN" altLang="en-US" dirty="0"/>
              <a:t>、實驗與結果分析</a:t>
            </a:r>
          </a:p>
        </p:txBody>
      </p:sp>
      <p:sp>
        <p:nvSpPr>
          <p:cNvPr id="3" name="内容占位符 2">
            <a:extLst>
              <a:ext uri="{FF2B5EF4-FFF2-40B4-BE49-F238E27FC236}">
                <a16:creationId xmlns:a16="http://schemas.microsoft.com/office/drawing/2014/main" id="{FD2FBC2B-DA06-466A-A43F-8A40BD186449}"/>
              </a:ext>
            </a:extLst>
          </p:cNvPr>
          <p:cNvSpPr>
            <a:spLocks noGrp="1"/>
          </p:cNvSpPr>
          <p:nvPr>
            <p:ph idx="1"/>
          </p:nvPr>
        </p:nvSpPr>
        <p:spPr/>
        <p:txBody>
          <a:bodyPr/>
          <a:lstStyle/>
          <a:p>
            <a:pPr marL="0" indent="0">
              <a:buNone/>
            </a:pPr>
            <a:r>
              <a:rPr lang="en-US" altLang="zh-CN" dirty="0"/>
              <a:t>3.1</a:t>
            </a:r>
            <a:r>
              <a:rPr lang="zh-CN" altLang="en-US" dirty="0"/>
              <a:t>、實驗平台與數據集</a:t>
            </a:r>
            <a:endParaRPr lang="en-US" altLang="zh-CN" dirty="0"/>
          </a:p>
          <a:p>
            <a:pPr marL="457200" lvl="1" indent="0">
              <a:buNone/>
            </a:pPr>
            <a:r>
              <a:rPr lang="zh-CN" altLang="en-US" dirty="0"/>
              <a:t>使用</a:t>
            </a:r>
            <a:r>
              <a:rPr lang="en-US" altLang="zh-CN" dirty="0"/>
              <a:t>NVIDIA Tesla K40 GPU</a:t>
            </a:r>
            <a:r>
              <a:rPr lang="zh-CN" altLang="en-US" dirty="0"/>
              <a:t>，和</a:t>
            </a:r>
            <a:r>
              <a:rPr lang="en-US" altLang="zh-CN" dirty="0" err="1"/>
              <a:t>Tensorflow</a:t>
            </a:r>
            <a:r>
              <a:rPr lang="zh-CN" altLang="en-US" dirty="0"/>
              <a:t>深度學習框架進行實驗。</a:t>
            </a:r>
            <a:endParaRPr lang="en-US" altLang="zh-CN" dirty="0"/>
          </a:p>
          <a:p>
            <a:pPr marL="457200" lvl="1" indent="0">
              <a:buNone/>
            </a:pPr>
            <a:r>
              <a:rPr lang="zh-CN" altLang="en-US" dirty="0"/>
              <a:t>本文訓練採用的圖像來自</a:t>
            </a:r>
            <a:r>
              <a:rPr lang="en-US" altLang="zh-CN" dirty="0"/>
              <a:t>VOC2012</a:t>
            </a:r>
            <a:r>
              <a:rPr lang="zh-CN" altLang="en-US" dirty="0"/>
              <a:t>，且均為彩色圖像，灰度圖像去躁網絡需要首先將色彩圖像先轉化為灰度圖，並添加噪聲，添加噪聲的部分圖像。</a:t>
            </a:r>
          </a:p>
        </p:txBody>
      </p:sp>
      <p:pic>
        <p:nvPicPr>
          <p:cNvPr id="4" name="图片 3">
            <a:extLst>
              <a:ext uri="{FF2B5EF4-FFF2-40B4-BE49-F238E27FC236}">
                <a16:creationId xmlns:a16="http://schemas.microsoft.com/office/drawing/2014/main" id="{5F688C49-607F-4008-B34D-10C241FEEFE4}"/>
              </a:ext>
            </a:extLst>
          </p:cNvPr>
          <p:cNvPicPr>
            <a:picLocks noChangeAspect="1"/>
          </p:cNvPicPr>
          <p:nvPr/>
        </p:nvPicPr>
        <p:blipFill>
          <a:blip r:embed="rId2"/>
          <a:stretch>
            <a:fillRect/>
          </a:stretch>
        </p:blipFill>
        <p:spPr>
          <a:xfrm>
            <a:off x="3740818" y="1690688"/>
            <a:ext cx="4710363" cy="4134095"/>
          </a:xfrm>
          <a:prstGeom prst="rect">
            <a:avLst/>
          </a:prstGeom>
        </p:spPr>
      </p:pic>
    </p:spTree>
    <p:extLst>
      <p:ext uri="{BB962C8B-B14F-4D97-AF65-F5344CB8AC3E}">
        <p14:creationId xmlns:p14="http://schemas.microsoft.com/office/powerpoint/2010/main" val="792697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953F127-145F-4CF8-8029-5540F814EEB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F79D60D-4F66-431B-B911-E255D49EE07D}"/>
              </a:ext>
            </a:extLst>
          </p:cNvPr>
          <p:cNvSpPr>
            <a:spLocks noGrp="1"/>
          </p:cNvSpPr>
          <p:nvPr>
            <p:ph idx="1"/>
          </p:nvPr>
        </p:nvSpPr>
        <p:spPr/>
        <p:txBody>
          <a:bodyPr/>
          <a:lstStyle/>
          <a:p>
            <a:pPr marL="0" indent="0">
              <a:buNone/>
            </a:pPr>
            <a:r>
              <a:rPr lang="en-US" altLang="zh-CN" dirty="0"/>
              <a:t>3.2</a:t>
            </a:r>
            <a:r>
              <a:rPr lang="zh-CN" altLang="en-US" dirty="0"/>
              <a:t>、訓練數據對去躁性能的影響</a:t>
            </a:r>
            <a:endParaRPr lang="en-US" altLang="zh-CN" dirty="0"/>
          </a:p>
          <a:p>
            <a:pPr marL="457200" lvl="1" indent="0">
              <a:buNone/>
            </a:pPr>
            <a:r>
              <a:rPr lang="zh-CN" altLang="en-US" dirty="0"/>
              <a:t>訓練數據能影響圖像的去躁效果，為了對比訓練數據對去躁性能的影響，本文針對訓練圖像片段大小和訓練圖像數目這三種影響因素設計了實驗。</a:t>
            </a:r>
            <a:endParaRPr lang="en-US" altLang="zh-CN" dirty="0"/>
          </a:p>
          <a:p>
            <a:pPr marL="457200" lvl="1" indent="0">
              <a:buNone/>
            </a:pPr>
            <a:endParaRPr lang="zh-CN" altLang="en-US" dirty="0"/>
          </a:p>
        </p:txBody>
      </p:sp>
      <p:pic>
        <p:nvPicPr>
          <p:cNvPr id="4" name="图片 3">
            <a:extLst>
              <a:ext uri="{FF2B5EF4-FFF2-40B4-BE49-F238E27FC236}">
                <a16:creationId xmlns:a16="http://schemas.microsoft.com/office/drawing/2014/main" id="{71E71821-25D5-4AEA-B0E0-03B95C40BC09}"/>
              </a:ext>
            </a:extLst>
          </p:cNvPr>
          <p:cNvPicPr>
            <a:picLocks noChangeAspect="1"/>
          </p:cNvPicPr>
          <p:nvPr/>
        </p:nvPicPr>
        <p:blipFill>
          <a:blip r:embed="rId2"/>
          <a:stretch>
            <a:fillRect/>
          </a:stretch>
        </p:blipFill>
        <p:spPr>
          <a:xfrm>
            <a:off x="1124452" y="3065044"/>
            <a:ext cx="2724150" cy="2781300"/>
          </a:xfrm>
          <a:prstGeom prst="rect">
            <a:avLst/>
          </a:prstGeom>
        </p:spPr>
      </p:pic>
      <p:pic>
        <p:nvPicPr>
          <p:cNvPr id="5" name="图片 4">
            <a:extLst>
              <a:ext uri="{FF2B5EF4-FFF2-40B4-BE49-F238E27FC236}">
                <a16:creationId xmlns:a16="http://schemas.microsoft.com/office/drawing/2014/main" id="{8286D09D-35B0-4F86-BE04-437C74461F1B}"/>
              </a:ext>
            </a:extLst>
          </p:cNvPr>
          <p:cNvPicPr>
            <a:picLocks noChangeAspect="1"/>
          </p:cNvPicPr>
          <p:nvPr/>
        </p:nvPicPr>
        <p:blipFill>
          <a:blip r:embed="rId3"/>
          <a:stretch>
            <a:fillRect/>
          </a:stretch>
        </p:blipFill>
        <p:spPr>
          <a:xfrm>
            <a:off x="7645818" y="3022181"/>
            <a:ext cx="2771775" cy="2867025"/>
          </a:xfrm>
          <a:prstGeom prst="rect">
            <a:avLst/>
          </a:prstGeom>
        </p:spPr>
      </p:pic>
    </p:spTree>
    <p:extLst>
      <p:ext uri="{BB962C8B-B14F-4D97-AF65-F5344CB8AC3E}">
        <p14:creationId xmlns:p14="http://schemas.microsoft.com/office/powerpoint/2010/main" val="826922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587BEC-7C6C-4E7A-8BF4-0B4685DEFA6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6087601-4754-4B94-92A7-DA6664D3150C}"/>
              </a:ext>
            </a:extLst>
          </p:cNvPr>
          <p:cNvSpPr>
            <a:spLocks noGrp="1"/>
          </p:cNvSpPr>
          <p:nvPr>
            <p:ph idx="1"/>
          </p:nvPr>
        </p:nvSpPr>
        <p:spPr/>
        <p:txBody>
          <a:bodyPr/>
          <a:lstStyle/>
          <a:p>
            <a:pPr marL="0" indent="0">
              <a:buNone/>
            </a:pPr>
            <a:r>
              <a:rPr lang="en-US" altLang="zh-CN" dirty="0"/>
              <a:t>3.3</a:t>
            </a:r>
            <a:r>
              <a:rPr lang="zh-CN" altLang="en-US" dirty="0"/>
              <a:t>、網絡模型對去躁性能的影響</a:t>
            </a:r>
            <a:endParaRPr lang="en-US" altLang="zh-CN" dirty="0"/>
          </a:p>
          <a:p>
            <a:pPr marL="457200" lvl="1" indent="0">
              <a:buNone/>
            </a:pPr>
            <a:r>
              <a:rPr lang="zh-CN" altLang="en-US" dirty="0"/>
              <a:t>深度卷積神經網絡能夠學習更抽象的數據特徵，因此深層次的網絡應該更有利於圖像噪聲的去除。基於這個構想，本文構建了幾種不同的神經網絡，用以比較網絡模型對去躁性能的影響。</a:t>
            </a:r>
            <a:endParaRPr lang="en-US" altLang="zh-CN" dirty="0"/>
          </a:p>
          <a:p>
            <a:pPr marL="457200" lvl="1" indent="0">
              <a:buNone/>
            </a:pPr>
            <a:r>
              <a:rPr lang="zh-CN" altLang="en-US" dirty="0"/>
              <a:t>為了對比各種網絡模型對去躁效果的影響，使用峰值信噪比和去躁耗時作為評價標準。</a:t>
            </a:r>
          </a:p>
        </p:txBody>
      </p:sp>
    </p:spTree>
    <p:extLst>
      <p:ext uri="{BB962C8B-B14F-4D97-AF65-F5344CB8AC3E}">
        <p14:creationId xmlns:p14="http://schemas.microsoft.com/office/powerpoint/2010/main" val="1085801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A91706D-5139-4595-9F86-42914A425B3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10B690B-0073-4B18-8F9A-D37467450F22}"/>
              </a:ext>
            </a:extLst>
          </p:cNvPr>
          <p:cNvSpPr>
            <a:spLocks noGrp="1"/>
          </p:cNvSpPr>
          <p:nvPr>
            <p:ph idx="1"/>
          </p:nvPr>
        </p:nvSpPr>
        <p:spPr/>
        <p:txBody>
          <a:bodyPr/>
          <a:lstStyle/>
          <a:p>
            <a:endParaRPr lang="en-US" altLang="zh-CN" dirty="0"/>
          </a:p>
          <a:p>
            <a:endParaRPr lang="en-US" altLang="zh-CN" dirty="0"/>
          </a:p>
          <a:p>
            <a:endParaRPr lang="en-US" altLang="zh-CN" dirty="0"/>
          </a:p>
          <a:p>
            <a:endParaRPr lang="en-US" altLang="zh-CN" dirty="0"/>
          </a:p>
          <a:p>
            <a:r>
              <a:rPr lang="zh-CN" altLang="en-US" dirty="0"/>
              <a:t>表中可以看出卷積層數的增加會提高圖像的去躁效果，但是會以相應的時間損耗作為代價。</a:t>
            </a:r>
          </a:p>
        </p:txBody>
      </p:sp>
      <p:pic>
        <p:nvPicPr>
          <p:cNvPr id="5" name="图片 4">
            <a:extLst>
              <a:ext uri="{FF2B5EF4-FFF2-40B4-BE49-F238E27FC236}">
                <a16:creationId xmlns:a16="http://schemas.microsoft.com/office/drawing/2014/main" id="{0BC1F032-757D-4C23-BF06-ACDF95869693}"/>
              </a:ext>
            </a:extLst>
          </p:cNvPr>
          <p:cNvPicPr>
            <a:picLocks noChangeAspect="1"/>
          </p:cNvPicPr>
          <p:nvPr/>
        </p:nvPicPr>
        <p:blipFill>
          <a:blip r:embed="rId2"/>
          <a:stretch>
            <a:fillRect/>
          </a:stretch>
        </p:blipFill>
        <p:spPr>
          <a:xfrm>
            <a:off x="3367776" y="764628"/>
            <a:ext cx="5456447" cy="2762759"/>
          </a:xfrm>
          <a:prstGeom prst="rect">
            <a:avLst/>
          </a:prstGeom>
        </p:spPr>
      </p:pic>
    </p:spTree>
    <p:extLst>
      <p:ext uri="{BB962C8B-B14F-4D97-AF65-F5344CB8AC3E}">
        <p14:creationId xmlns:p14="http://schemas.microsoft.com/office/powerpoint/2010/main" val="2704397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8D1611-9DC8-42C9-AA16-ABA95BFB19C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2B21DD0-9AF3-4B60-95F9-DD2C8588D9CB}"/>
              </a:ext>
            </a:extLst>
          </p:cNvPr>
          <p:cNvSpPr>
            <a:spLocks noGrp="1"/>
          </p:cNvSpPr>
          <p:nvPr>
            <p:ph idx="1"/>
          </p:nvPr>
        </p:nvSpPr>
        <p:spPr/>
        <p:txBody>
          <a:bodyPr/>
          <a:lstStyle/>
          <a:p>
            <a:r>
              <a:rPr lang="en-US" altLang="zh-CN" dirty="0"/>
              <a:t>3.4</a:t>
            </a:r>
            <a:r>
              <a:rPr lang="zh-CN" altLang="en-US" dirty="0"/>
              <a:t>、對比試驗分析</a:t>
            </a:r>
            <a:endParaRPr lang="en-US" altLang="zh-CN" dirty="0"/>
          </a:p>
          <a:p>
            <a:pPr marL="457200" lvl="1" indent="0">
              <a:buNone/>
            </a:pPr>
            <a:r>
              <a:rPr lang="zh-CN" altLang="en-US" dirty="0"/>
              <a:t>為了驗證本文所提出的基於深度卷積神經網絡去躁方法的有效性，選用</a:t>
            </a:r>
            <a:r>
              <a:rPr lang="en-US" altLang="zh-CN" dirty="0"/>
              <a:t>10</a:t>
            </a:r>
            <a:r>
              <a:rPr lang="zh-CN" altLang="en-US" dirty="0"/>
              <a:t>幅測試圖像進行仿真實驗，並將結果與現有性能優越的算法</a:t>
            </a:r>
            <a:r>
              <a:rPr lang="en-US" altLang="zh-CN" dirty="0"/>
              <a:t>GMS</a:t>
            </a:r>
            <a:r>
              <a:rPr lang="zh-CN" altLang="en-US" dirty="0"/>
              <a:t>，</a:t>
            </a:r>
            <a:r>
              <a:rPr lang="en-US" altLang="zh-CN" dirty="0"/>
              <a:t>KSVD</a:t>
            </a:r>
            <a:r>
              <a:rPr lang="zh-CN" altLang="en-US" dirty="0"/>
              <a:t>，</a:t>
            </a:r>
            <a:r>
              <a:rPr lang="en-US" altLang="zh-CN" dirty="0"/>
              <a:t>CN2</a:t>
            </a:r>
            <a:r>
              <a:rPr lang="zh-CN" altLang="en-US" dirty="0"/>
              <a:t>，</a:t>
            </a:r>
            <a:r>
              <a:rPr lang="en-US" altLang="zh-CN" dirty="0"/>
              <a:t>MLP</a:t>
            </a:r>
            <a:r>
              <a:rPr lang="zh-CN" altLang="en-US" dirty="0"/>
              <a:t>進行對比。</a:t>
            </a:r>
          </a:p>
        </p:txBody>
      </p:sp>
    </p:spTree>
    <p:extLst>
      <p:ext uri="{BB962C8B-B14F-4D97-AF65-F5344CB8AC3E}">
        <p14:creationId xmlns:p14="http://schemas.microsoft.com/office/powerpoint/2010/main" val="821687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2FA573-390A-4ECE-ABC0-5A33D9F1F40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1206AE3-DB71-46DC-AB63-88015BCA78A5}"/>
              </a:ext>
            </a:extLst>
          </p:cNvPr>
          <p:cNvSpPr>
            <a:spLocks noGrp="1"/>
          </p:cNvSpPr>
          <p:nvPr>
            <p:ph idx="1"/>
          </p:nvPr>
        </p:nvSpPr>
        <p:spPr/>
        <p:txBody>
          <a:bodyPr>
            <a:normAutofit lnSpcReduction="10000"/>
          </a:bodyPr>
          <a:lstStyle/>
          <a:p>
            <a:endParaRPr lang="en-US" altLang="zh-CN" dirty="0"/>
          </a:p>
          <a:p>
            <a:endParaRPr lang="en-US" altLang="zh-CN" dirty="0"/>
          </a:p>
          <a:p>
            <a:endParaRPr lang="en-US" altLang="zh-CN" dirty="0"/>
          </a:p>
          <a:p>
            <a:endParaRPr lang="en-US" altLang="zh-CN" dirty="0"/>
          </a:p>
          <a:p>
            <a:r>
              <a:rPr lang="zh-CN" altLang="en-US" dirty="0"/>
              <a:t>可以看出本文提出的方法</a:t>
            </a:r>
            <a:r>
              <a:rPr lang="en-US" altLang="zh-CN" dirty="0"/>
              <a:t>PSNR</a:t>
            </a:r>
            <a:r>
              <a:rPr lang="zh-CN" altLang="en-US" dirty="0"/>
              <a:t>優於</a:t>
            </a:r>
            <a:r>
              <a:rPr lang="en-US" altLang="zh-CN" dirty="0"/>
              <a:t>GMS</a:t>
            </a:r>
            <a:r>
              <a:rPr lang="zh-CN" altLang="en-US" dirty="0"/>
              <a:t>，</a:t>
            </a:r>
            <a:endParaRPr lang="en-US" altLang="zh-CN" dirty="0"/>
          </a:p>
          <a:p>
            <a:pPr marL="0" indent="0">
              <a:buNone/>
            </a:pPr>
            <a:r>
              <a:rPr lang="en-US" altLang="zh-CN" dirty="0"/>
              <a:t>KSVD</a:t>
            </a:r>
            <a:r>
              <a:rPr lang="zh-CN" altLang="en-US" dirty="0"/>
              <a:t>，</a:t>
            </a:r>
            <a:r>
              <a:rPr lang="en-US" altLang="zh-CN" dirty="0"/>
              <a:t>CN</a:t>
            </a:r>
            <a:r>
              <a:rPr lang="zh-CN" altLang="en-US" dirty="0"/>
              <a:t>，略好於多層感知網絡</a:t>
            </a:r>
            <a:r>
              <a:rPr lang="en-US" altLang="zh-CN" dirty="0"/>
              <a:t>(MLP)</a:t>
            </a:r>
            <a:r>
              <a:rPr lang="zh-CN" altLang="en-US" dirty="0"/>
              <a:t>，而</a:t>
            </a:r>
            <a:endParaRPr lang="en-US" altLang="zh-CN" dirty="0"/>
          </a:p>
          <a:p>
            <a:pPr marL="0" indent="0">
              <a:buNone/>
            </a:pPr>
            <a:r>
              <a:rPr lang="zh-CN" altLang="en-US" dirty="0"/>
              <a:t>就處理相同的圖片所耗時間相比，本文提出的方法耗時最少。</a:t>
            </a:r>
            <a:endParaRPr lang="en-US" altLang="zh-CN" dirty="0"/>
          </a:p>
          <a:p>
            <a:pPr marL="0" indent="0">
              <a:buNone/>
            </a:pPr>
            <a:r>
              <a:rPr lang="zh-CN" altLang="en-US" dirty="0"/>
              <a:t>本文所使用的反卷積層在噪聲去除方面有較大的作用，取得了較好的去躁效果。</a:t>
            </a:r>
          </a:p>
        </p:txBody>
      </p:sp>
      <p:pic>
        <p:nvPicPr>
          <p:cNvPr id="4" name="图片 3">
            <a:extLst>
              <a:ext uri="{FF2B5EF4-FFF2-40B4-BE49-F238E27FC236}">
                <a16:creationId xmlns:a16="http://schemas.microsoft.com/office/drawing/2014/main" id="{8C1D930A-9DC6-40F5-9285-FD6A2FEFDA3D}"/>
              </a:ext>
            </a:extLst>
          </p:cNvPr>
          <p:cNvPicPr>
            <a:picLocks noChangeAspect="1"/>
          </p:cNvPicPr>
          <p:nvPr/>
        </p:nvPicPr>
        <p:blipFill>
          <a:blip r:embed="rId2"/>
          <a:stretch>
            <a:fillRect/>
          </a:stretch>
        </p:blipFill>
        <p:spPr>
          <a:xfrm>
            <a:off x="7964404" y="365125"/>
            <a:ext cx="3838575" cy="4467225"/>
          </a:xfrm>
          <a:prstGeom prst="rect">
            <a:avLst/>
          </a:prstGeom>
        </p:spPr>
      </p:pic>
    </p:spTree>
    <p:extLst>
      <p:ext uri="{BB962C8B-B14F-4D97-AF65-F5344CB8AC3E}">
        <p14:creationId xmlns:p14="http://schemas.microsoft.com/office/powerpoint/2010/main" val="4154132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26FC4D1-1EB6-4EB0-B500-0E04717987C6}"/>
              </a:ext>
            </a:extLst>
          </p:cNvPr>
          <p:cNvSpPr>
            <a:spLocks noGrp="1"/>
          </p:cNvSpPr>
          <p:nvPr>
            <p:ph type="title"/>
          </p:nvPr>
        </p:nvSpPr>
        <p:spPr/>
        <p:txBody>
          <a:bodyPr/>
          <a:lstStyle/>
          <a:p>
            <a:r>
              <a:rPr lang="en-US" altLang="zh-CN" dirty="0"/>
              <a:t>3.5</a:t>
            </a:r>
            <a:r>
              <a:rPr lang="zh-CN" altLang="en-US" dirty="0"/>
              <a:t>、椒鹽噪聲</a:t>
            </a:r>
          </a:p>
        </p:txBody>
      </p:sp>
      <p:sp>
        <p:nvSpPr>
          <p:cNvPr id="3" name="内容占位符 2">
            <a:extLst>
              <a:ext uri="{FF2B5EF4-FFF2-40B4-BE49-F238E27FC236}">
                <a16:creationId xmlns:a16="http://schemas.microsoft.com/office/drawing/2014/main" id="{AD55DDB9-1715-4BDE-A4E2-7A5F011B2869}"/>
              </a:ext>
            </a:extLst>
          </p:cNvPr>
          <p:cNvSpPr>
            <a:spLocks noGrp="1"/>
          </p:cNvSpPr>
          <p:nvPr>
            <p:ph idx="1"/>
          </p:nvPr>
        </p:nvSpPr>
        <p:spPr/>
        <p:txBody>
          <a:bodyPr/>
          <a:lstStyle/>
          <a:p>
            <a:r>
              <a:rPr lang="zh-CN" altLang="en-US" dirty="0"/>
              <a:t>本文提出的深度卷積神經網絡也可用於其它類型的噪聲，如椒鹽噪聲。</a:t>
            </a:r>
            <a:endParaRPr lang="en-US" altLang="zh-CN" dirty="0"/>
          </a:p>
          <a:p>
            <a:endParaRPr lang="en-US" altLang="zh-CN" dirty="0"/>
          </a:p>
          <a:p>
            <a:r>
              <a:rPr lang="zh-CN" altLang="en-US" dirty="0"/>
              <a:t>可以看出本文所提出的方法能夠有效地去除椒鹽噪聲，並且具有很高的峰值噪比，去躁效果最佳。</a:t>
            </a:r>
          </a:p>
        </p:txBody>
      </p:sp>
      <p:pic>
        <p:nvPicPr>
          <p:cNvPr id="4" name="图片 3">
            <a:extLst>
              <a:ext uri="{FF2B5EF4-FFF2-40B4-BE49-F238E27FC236}">
                <a16:creationId xmlns:a16="http://schemas.microsoft.com/office/drawing/2014/main" id="{74C45747-66D2-4CF7-8731-319D786F4A77}"/>
              </a:ext>
            </a:extLst>
          </p:cNvPr>
          <p:cNvPicPr>
            <a:picLocks noChangeAspect="1"/>
          </p:cNvPicPr>
          <p:nvPr/>
        </p:nvPicPr>
        <p:blipFill>
          <a:blip r:embed="rId2"/>
          <a:stretch>
            <a:fillRect/>
          </a:stretch>
        </p:blipFill>
        <p:spPr>
          <a:xfrm>
            <a:off x="7553325" y="2191544"/>
            <a:ext cx="3800475" cy="3619500"/>
          </a:xfrm>
          <a:prstGeom prst="rect">
            <a:avLst/>
          </a:prstGeom>
        </p:spPr>
      </p:pic>
    </p:spTree>
    <p:extLst>
      <p:ext uri="{BB962C8B-B14F-4D97-AF65-F5344CB8AC3E}">
        <p14:creationId xmlns:p14="http://schemas.microsoft.com/office/powerpoint/2010/main" val="20702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2474FD3-22BB-47EC-A531-7742BE664E3A}"/>
              </a:ext>
            </a:extLst>
          </p:cNvPr>
          <p:cNvSpPr>
            <a:spLocks noGrp="1"/>
          </p:cNvSpPr>
          <p:nvPr>
            <p:ph type="title"/>
          </p:nvPr>
        </p:nvSpPr>
        <p:spPr/>
        <p:txBody>
          <a:bodyPr/>
          <a:lstStyle/>
          <a:p>
            <a:r>
              <a:rPr lang="en-US" altLang="zh-CN" dirty="0"/>
              <a:t>4</a:t>
            </a:r>
            <a:r>
              <a:rPr lang="zh-CN" altLang="en-US" dirty="0"/>
              <a:t>、結束語</a:t>
            </a:r>
          </a:p>
        </p:txBody>
      </p:sp>
      <p:sp>
        <p:nvSpPr>
          <p:cNvPr id="3" name="内容占位符 2">
            <a:extLst>
              <a:ext uri="{FF2B5EF4-FFF2-40B4-BE49-F238E27FC236}">
                <a16:creationId xmlns:a16="http://schemas.microsoft.com/office/drawing/2014/main" id="{1EB96F0B-9777-453B-A411-092740ECAFBF}"/>
              </a:ext>
            </a:extLst>
          </p:cNvPr>
          <p:cNvSpPr>
            <a:spLocks noGrp="1"/>
          </p:cNvSpPr>
          <p:nvPr>
            <p:ph idx="1"/>
          </p:nvPr>
        </p:nvSpPr>
        <p:spPr/>
        <p:txBody>
          <a:bodyPr/>
          <a:lstStyle/>
          <a:p>
            <a:r>
              <a:rPr lang="zh-CN" altLang="en-US" dirty="0"/>
              <a:t>本文提出了一種基於深度卷積神經網絡的圖像去躁方法，並構建了一種對稱式的網絡結構。</a:t>
            </a:r>
            <a:endParaRPr lang="en-US" altLang="zh-CN" dirty="0"/>
          </a:p>
          <a:p>
            <a:r>
              <a:rPr lang="zh-CN" altLang="en-US" dirty="0"/>
              <a:t>通過實驗分析了訓練數據集以及模型本身對去躁效果的影響，實驗結果表明，大量訓練樣本和大尺寸訓練片段能夠取得更好的去躁效果，卷積神經網絡層數的增加也有助於提高去躁效果。</a:t>
            </a:r>
          </a:p>
        </p:txBody>
      </p:sp>
    </p:spTree>
    <p:extLst>
      <p:ext uri="{BB962C8B-B14F-4D97-AF65-F5344CB8AC3E}">
        <p14:creationId xmlns:p14="http://schemas.microsoft.com/office/powerpoint/2010/main" val="2429880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E02112-5A73-43B8-BDFA-C8A68A1119B8}"/>
              </a:ext>
            </a:extLst>
          </p:cNvPr>
          <p:cNvSpPr>
            <a:spLocks noGrp="1"/>
          </p:cNvSpPr>
          <p:nvPr>
            <p:ph type="title"/>
          </p:nvPr>
        </p:nvSpPr>
        <p:spPr/>
        <p:txBody>
          <a:bodyPr/>
          <a:lstStyle/>
          <a:p>
            <a:r>
              <a:rPr lang="en-US" altLang="zh-CN" dirty="0"/>
              <a:t>1</a:t>
            </a:r>
            <a:r>
              <a:rPr lang="zh-CN" altLang="en-US" dirty="0"/>
              <a:t>、卷積神經網絡</a:t>
            </a:r>
          </a:p>
        </p:txBody>
      </p:sp>
      <p:sp>
        <p:nvSpPr>
          <p:cNvPr id="3" name="内容占位符 2">
            <a:extLst>
              <a:ext uri="{FF2B5EF4-FFF2-40B4-BE49-F238E27FC236}">
                <a16:creationId xmlns:a16="http://schemas.microsoft.com/office/drawing/2014/main" id="{AF29F256-28DE-43ED-98DA-ECCFCF7F0A11}"/>
              </a:ext>
            </a:extLst>
          </p:cNvPr>
          <p:cNvSpPr>
            <a:spLocks noGrp="1"/>
          </p:cNvSpPr>
          <p:nvPr>
            <p:ph idx="1"/>
          </p:nvPr>
        </p:nvSpPr>
        <p:spPr/>
        <p:txBody>
          <a:bodyPr/>
          <a:lstStyle/>
          <a:p>
            <a:r>
              <a:rPr lang="zh-CN" altLang="en-US" dirty="0"/>
              <a:t>卷積神經網絡是一種人工神經網絡，目前已成為圖像識別、語音分析、自然語言處理等領域的研究熱點。卷積神經網絡是一種權值共享的網絡結構，與深度學習中的</a:t>
            </a:r>
            <a:r>
              <a:rPr lang="en-US" altLang="zh-CN" dirty="0"/>
              <a:t>MLP</a:t>
            </a:r>
            <a:r>
              <a:rPr lang="zh-CN" altLang="en-US" dirty="0"/>
              <a:t>，</a:t>
            </a:r>
            <a:r>
              <a:rPr lang="en-US" altLang="zh-CN" dirty="0"/>
              <a:t>DBN</a:t>
            </a:r>
            <a:r>
              <a:rPr lang="zh-CN" altLang="en-US" dirty="0"/>
              <a:t>等網絡相比，具有較少的可調參數，降低了學習複雜度；卷積神經網絡在處理二維圖像時，對平移、傾斜、縮放或其他形式的形變具有高度不變性。</a:t>
            </a:r>
          </a:p>
        </p:txBody>
      </p:sp>
    </p:spTree>
    <p:extLst>
      <p:ext uri="{BB962C8B-B14F-4D97-AF65-F5344CB8AC3E}">
        <p14:creationId xmlns:p14="http://schemas.microsoft.com/office/powerpoint/2010/main" val="770472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4155EAC-06B2-40FF-A619-40D9740F7F8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FC32563-4C29-4493-BEAD-D23047DECBCF}"/>
              </a:ext>
            </a:extLst>
          </p:cNvPr>
          <p:cNvSpPr>
            <a:spLocks noGrp="1"/>
          </p:cNvSpPr>
          <p:nvPr>
            <p:ph idx="1"/>
          </p:nvPr>
        </p:nvSpPr>
        <p:spPr/>
        <p:txBody>
          <a:bodyPr/>
          <a:lstStyle/>
          <a:p>
            <a:r>
              <a:rPr lang="zh-CN" altLang="en-US" dirty="0"/>
              <a:t>網絡輸入二維圖像，卷積層和池化層分別提取和映射圖像特徵，針對分類任務的網絡，一般加入全連接層學習全局特徵，輸出層的神經單元有網絡用途和網絡結構決定。</a:t>
            </a:r>
          </a:p>
        </p:txBody>
      </p:sp>
      <p:pic>
        <p:nvPicPr>
          <p:cNvPr id="4" name="图片 3">
            <a:extLst>
              <a:ext uri="{FF2B5EF4-FFF2-40B4-BE49-F238E27FC236}">
                <a16:creationId xmlns:a16="http://schemas.microsoft.com/office/drawing/2014/main" id="{02C3D412-254B-4405-A833-F68056353D1B}"/>
              </a:ext>
            </a:extLst>
          </p:cNvPr>
          <p:cNvPicPr>
            <a:picLocks noChangeAspect="1"/>
          </p:cNvPicPr>
          <p:nvPr/>
        </p:nvPicPr>
        <p:blipFill>
          <a:blip r:embed="rId2"/>
          <a:stretch>
            <a:fillRect/>
          </a:stretch>
        </p:blipFill>
        <p:spPr>
          <a:xfrm>
            <a:off x="3951245" y="3429000"/>
            <a:ext cx="4289509" cy="2392459"/>
          </a:xfrm>
          <a:prstGeom prst="rect">
            <a:avLst/>
          </a:prstGeom>
        </p:spPr>
      </p:pic>
    </p:spTree>
    <p:extLst>
      <p:ext uri="{BB962C8B-B14F-4D97-AF65-F5344CB8AC3E}">
        <p14:creationId xmlns:p14="http://schemas.microsoft.com/office/powerpoint/2010/main" val="3726574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97FAC26-6B09-43E5-BBFC-B38DD1150A38}"/>
              </a:ext>
            </a:extLst>
          </p:cNvPr>
          <p:cNvSpPr>
            <a:spLocks noGrp="1"/>
          </p:cNvSpPr>
          <p:nvPr>
            <p:ph type="title"/>
          </p:nvPr>
        </p:nvSpPr>
        <p:spPr/>
        <p:txBody>
          <a:bodyPr/>
          <a:lstStyle/>
          <a:p>
            <a:r>
              <a:rPr lang="en-US" altLang="zh-CN" dirty="0"/>
              <a:t>2</a:t>
            </a:r>
            <a:r>
              <a:rPr lang="zh-CN" altLang="en-US" dirty="0"/>
              <a:t>、基於深度卷積神經網絡的圖像去躁</a:t>
            </a:r>
          </a:p>
        </p:txBody>
      </p:sp>
      <p:sp>
        <p:nvSpPr>
          <p:cNvPr id="3" name="内容占位符 2">
            <a:extLst>
              <a:ext uri="{FF2B5EF4-FFF2-40B4-BE49-F238E27FC236}">
                <a16:creationId xmlns:a16="http://schemas.microsoft.com/office/drawing/2014/main" id="{D216954C-7040-4338-B460-15C85C42B012}"/>
              </a:ext>
            </a:extLst>
          </p:cNvPr>
          <p:cNvSpPr>
            <a:spLocks noGrp="1"/>
          </p:cNvSpPr>
          <p:nvPr>
            <p:ph idx="1"/>
          </p:nvPr>
        </p:nvSpPr>
        <p:spPr/>
        <p:txBody>
          <a:bodyPr/>
          <a:lstStyle/>
          <a:p>
            <a:r>
              <a:rPr lang="zh-CN" altLang="en-US" dirty="0"/>
              <a:t>圖像去躁的目的是從含有被噪聲腐蝕的圖像中恢復圖像的原始信息。</a:t>
            </a:r>
            <a:endParaRPr lang="en-US" altLang="zh-CN" dirty="0"/>
          </a:p>
          <a:p>
            <a:r>
              <a:rPr lang="zh-CN" altLang="en-US" dirty="0"/>
              <a:t>本文構建了一種對稱式的卷積神經網絡，通過調節卷積的核大小和特徵圖數量的方法更大程度地學習含噪聲圖像特徵，此外網絡加入了反卷積子網，充分整合卷積子網學習到的抽象特徵，與卷積子網產生映射，從而使整個網絡構成了由含噪聲圖像到去躁圖像的非線性映射。</a:t>
            </a:r>
          </a:p>
        </p:txBody>
      </p:sp>
    </p:spTree>
    <p:extLst>
      <p:ext uri="{BB962C8B-B14F-4D97-AF65-F5344CB8AC3E}">
        <p14:creationId xmlns:p14="http://schemas.microsoft.com/office/powerpoint/2010/main" val="924551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65BB607-E330-4D14-B81A-54DF74C5DBB7}"/>
              </a:ext>
            </a:extLst>
          </p:cNvPr>
          <p:cNvSpPr>
            <a:spLocks noGrp="1"/>
          </p:cNvSpPr>
          <p:nvPr>
            <p:ph type="title"/>
          </p:nvPr>
        </p:nvSpPr>
        <p:spPr/>
        <p:txBody>
          <a:bodyPr/>
          <a:lstStyle/>
          <a:p>
            <a:r>
              <a:rPr lang="en-US" altLang="zh-CN" dirty="0"/>
              <a:t>2.1</a:t>
            </a:r>
            <a:r>
              <a:rPr lang="zh-CN" altLang="en-US" dirty="0"/>
              <a:t>、網絡結構</a:t>
            </a:r>
          </a:p>
        </p:txBody>
      </p:sp>
      <p:sp>
        <p:nvSpPr>
          <p:cNvPr id="3" name="内容占位符 2">
            <a:extLst>
              <a:ext uri="{FF2B5EF4-FFF2-40B4-BE49-F238E27FC236}">
                <a16:creationId xmlns:a16="http://schemas.microsoft.com/office/drawing/2014/main" id="{D4BB2B23-E58D-4D43-AA7C-ACC0320C0027}"/>
              </a:ext>
            </a:extLst>
          </p:cNvPr>
          <p:cNvSpPr>
            <a:spLocks noGrp="1"/>
          </p:cNvSpPr>
          <p:nvPr>
            <p:ph idx="1"/>
          </p:nvPr>
        </p:nvSpPr>
        <p:spPr/>
        <p:txBody>
          <a:bodyPr/>
          <a:lstStyle/>
          <a:p>
            <a:r>
              <a:rPr lang="zh-CN" altLang="en-US" dirty="0"/>
              <a:t>去躁卷積神經網絡，包括輸入輸出層、卷積子網和反卷積子網。含噪聲的二維圖像（單通道）從輸入層輸入，網絡隱藏層均由特徵圖組成，網絡輸入層不限制圖像的大小，可以輸入任意寬高的圖像。輸入圖像經對稱式的隱含層網絡，在輸出層給出與輸入圖像同等寬高的二位圖像（單通道）。</a:t>
            </a:r>
          </a:p>
        </p:txBody>
      </p:sp>
      <p:pic>
        <p:nvPicPr>
          <p:cNvPr id="4" name="图片 3">
            <a:extLst>
              <a:ext uri="{FF2B5EF4-FFF2-40B4-BE49-F238E27FC236}">
                <a16:creationId xmlns:a16="http://schemas.microsoft.com/office/drawing/2014/main" id="{768B2362-FD3B-42C8-B07A-8DA40E3E9890}"/>
              </a:ext>
            </a:extLst>
          </p:cNvPr>
          <p:cNvPicPr>
            <a:picLocks noChangeAspect="1"/>
          </p:cNvPicPr>
          <p:nvPr/>
        </p:nvPicPr>
        <p:blipFill>
          <a:blip r:embed="rId2"/>
          <a:stretch>
            <a:fillRect/>
          </a:stretch>
        </p:blipFill>
        <p:spPr>
          <a:xfrm>
            <a:off x="2233612" y="4001294"/>
            <a:ext cx="7724775" cy="2340841"/>
          </a:xfrm>
          <a:prstGeom prst="rect">
            <a:avLst/>
          </a:prstGeom>
        </p:spPr>
      </p:pic>
    </p:spTree>
    <p:extLst>
      <p:ext uri="{BB962C8B-B14F-4D97-AF65-F5344CB8AC3E}">
        <p14:creationId xmlns:p14="http://schemas.microsoft.com/office/powerpoint/2010/main" val="2715237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538D9CA-1169-4BB9-A5BA-3CB007F6F03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399FD05-9EFE-4CBB-8E3B-A805CD8C943C}"/>
              </a:ext>
            </a:extLst>
          </p:cNvPr>
          <p:cNvSpPr>
            <a:spLocks noGrp="1"/>
          </p:cNvSpPr>
          <p:nvPr>
            <p:ph idx="1"/>
          </p:nvPr>
        </p:nvSpPr>
        <p:spPr/>
        <p:txBody>
          <a:bodyPr/>
          <a:lstStyle/>
          <a:p>
            <a:r>
              <a:rPr lang="zh-CN" altLang="en-US" dirty="0"/>
              <a:t>該網絡具有以下特點：</a:t>
            </a:r>
            <a:endParaRPr lang="en-US" altLang="zh-CN" dirty="0"/>
          </a:p>
          <a:p>
            <a:pPr marL="914400" lvl="1" indent="-457200">
              <a:buFont typeface="+mj-lt"/>
              <a:buAutoNum type="arabicPeriod"/>
            </a:pPr>
            <a:r>
              <a:rPr lang="zh-CN" altLang="en-US" dirty="0"/>
              <a:t>輸入和輸出。原始圖像作為輸出，經過預處理過程，輸出層輸出的是去躁後的圖像，該圖像與原始圖像大小一致。</a:t>
            </a:r>
            <a:endParaRPr lang="en-US" altLang="zh-CN" dirty="0"/>
          </a:p>
          <a:p>
            <a:pPr marL="914400" lvl="1" indent="-457200">
              <a:buFont typeface="+mj-lt"/>
              <a:buAutoNum type="arabicPeriod"/>
            </a:pPr>
            <a:r>
              <a:rPr lang="zh-CN" altLang="en-US" dirty="0"/>
              <a:t>非線性映射。卷積神經網絡的過濾器能夠完成從特徵圖到另一特徵圖的映射。</a:t>
            </a:r>
            <a:endParaRPr lang="en-US" altLang="zh-CN" dirty="0"/>
          </a:p>
          <a:p>
            <a:pPr marL="914400" lvl="1" indent="-457200">
              <a:buFont typeface="+mj-lt"/>
              <a:buAutoNum type="arabicPeriod"/>
            </a:pPr>
            <a:r>
              <a:rPr lang="zh-CN" altLang="en-US" dirty="0"/>
              <a:t>學習。採用片段式學習方式。該網絡是一種由監督學習的網絡，由訓練時輸入含躁的原始圖像片段和網絡輸出計算網絡損失，並通過隨機梯度優化網絡參數。</a:t>
            </a:r>
          </a:p>
        </p:txBody>
      </p:sp>
    </p:spTree>
    <p:extLst>
      <p:ext uri="{BB962C8B-B14F-4D97-AF65-F5344CB8AC3E}">
        <p14:creationId xmlns:p14="http://schemas.microsoft.com/office/powerpoint/2010/main" val="2434725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3CB5DA-8056-44FC-A494-FA45E6BEBB71}"/>
              </a:ext>
            </a:extLst>
          </p:cNvPr>
          <p:cNvSpPr>
            <a:spLocks noGrp="1"/>
          </p:cNvSpPr>
          <p:nvPr>
            <p:ph type="title"/>
          </p:nvPr>
        </p:nvSpPr>
        <p:spPr/>
        <p:txBody>
          <a:bodyPr/>
          <a:lstStyle/>
          <a:p>
            <a:r>
              <a:rPr lang="en-US" altLang="zh-CN" dirty="0"/>
              <a:t>2.2</a:t>
            </a:r>
            <a:r>
              <a:rPr lang="zh-CN" altLang="en-US" dirty="0"/>
              <a:t>、卷積層</a:t>
            </a:r>
          </a:p>
        </p:txBody>
      </p:sp>
      <p:sp>
        <p:nvSpPr>
          <p:cNvPr id="3" name="内容占位符 2">
            <a:extLst>
              <a:ext uri="{FF2B5EF4-FFF2-40B4-BE49-F238E27FC236}">
                <a16:creationId xmlns:a16="http://schemas.microsoft.com/office/drawing/2014/main" id="{6EAF3592-4C97-462A-84DD-4594BAB6CB3A}"/>
              </a:ext>
            </a:extLst>
          </p:cNvPr>
          <p:cNvSpPr>
            <a:spLocks noGrp="1"/>
          </p:cNvSpPr>
          <p:nvPr>
            <p:ph idx="1"/>
          </p:nvPr>
        </p:nvSpPr>
        <p:spPr/>
        <p:txBody>
          <a:bodyPr/>
          <a:lstStyle/>
          <a:p>
            <a:r>
              <a:rPr lang="zh-CN" altLang="en-US" dirty="0"/>
              <a:t>在卷積層，特徵圖與</a:t>
            </a:r>
            <a:r>
              <a:rPr lang="en-US" altLang="zh-CN" dirty="0"/>
              <a:t>(5×5)</a:t>
            </a:r>
            <a:r>
              <a:rPr lang="zh-CN" altLang="en-US" dirty="0"/>
              <a:t>，</a:t>
            </a:r>
            <a:r>
              <a:rPr lang="en-US" altLang="zh-CN" dirty="0"/>
              <a:t>(3×3)</a:t>
            </a:r>
            <a:r>
              <a:rPr lang="zh-CN" altLang="en-US" dirty="0"/>
              <a:t>等大小的卷積核直接進行卷積運算會減小下一層特徵圖的大小，因此考慮為特徵圖擴展邊界。</a:t>
            </a:r>
          </a:p>
        </p:txBody>
      </p:sp>
      <p:pic>
        <p:nvPicPr>
          <p:cNvPr id="4" name="图片 3">
            <a:extLst>
              <a:ext uri="{FF2B5EF4-FFF2-40B4-BE49-F238E27FC236}">
                <a16:creationId xmlns:a16="http://schemas.microsoft.com/office/drawing/2014/main" id="{E389218F-CB3F-414F-8226-4613648A08DA}"/>
              </a:ext>
            </a:extLst>
          </p:cNvPr>
          <p:cNvPicPr>
            <a:picLocks noChangeAspect="1"/>
          </p:cNvPicPr>
          <p:nvPr/>
        </p:nvPicPr>
        <p:blipFill>
          <a:blip r:embed="rId2"/>
          <a:stretch>
            <a:fillRect/>
          </a:stretch>
        </p:blipFill>
        <p:spPr>
          <a:xfrm>
            <a:off x="3902743" y="3118374"/>
            <a:ext cx="4386513" cy="2853592"/>
          </a:xfrm>
          <a:prstGeom prst="rect">
            <a:avLst/>
          </a:prstGeom>
        </p:spPr>
      </p:pic>
    </p:spTree>
    <p:extLst>
      <p:ext uri="{BB962C8B-B14F-4D97-AF65-F5344CB8AC3E}">
        <p14:creationId xmlns:p14="http://schemas.microsoft.com/office/powerpoint/2010/main" val="3953498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4E6AE34-0350-4756-82D6-0518C7D3F486}"/>
              </a:ext>
            </a:extLst>
          </p:cNvPr>
          <p:cNvSpPr>
            <a:spLocks noGrp="1"/>
          </p:cNvSpPr>
          <p:nvPr>
            <p:ph type="title"/>
          </p:nvPr>
        </p:nvSpPr>
        <p:spPr/>
        <p:txBody>
          <a:bodyPr/>
          <a:lstStyle/>
          <a:p>
            <a:endParaRPr lang="zh-CN" altLang="en-US"/>
          </a:p>
        </p:txBody>
      </p:sp>
      <p:pic>
        <p:nvPicPr>
          <p:cNvPr id="4" name="内容占位符 3">
            <a:extLst>
              <a:ext uri="{FF2B5EF4-FFF2-40B4-BE49-F238E27FC236}">
                <a16:creationId xmlns:a16="http://schemas.microsoft.com/office/drawing/2014/main" id="{90BDDDA3-0E03-4954-ACAB-550AB6B84D60}"/>
              </a:ext>
            </a:extLst>
          </p:cNvPr>
          <p:cNvPicPr>
            <a:picLocks noGrp="1" noChangeAspect="1"/>
          </p:cNvPicPr>
          <p:nvPr>
            <p:ph idx="1"/>
          </p:nvPr>
        </p:nvPicPr>
        <p:blipFill>
          <a:blip r:embed="rId2"/>
          <a:stretch>
            <a:fillRect/>
          </a:stretch>
        </p:blipFill>
        <p:spPr>
          <a:xfrm>
            <a:off x="3562350" y="2332142"/>
            <a:ext cx="5067300" cy="2125451"/>
          </a:xfrm>
          <a:prstGeom prst="rect">
            <a:avLst/>
          </a:prstGeom>
        </p:spPr>
      </p:pic>
    </p:spTree>
    <p:extLst>
      <p:ext uri="{BB962C8B-B14F-4D97-AF65-F5344CB8AC3E}">
        <p14:creationId xmlns:p14="http://schemas.microsoft.com/office/powerpoint/2010/main" val="1984797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205B2CE-1E68-4BD7-A365-04C2B8BFEB07}"/>
              </a:ext>
            </a:extLst>
          </p:cNvPr>
          <p:cNvSpPr>
            <a:spLocks noGrp="1"/>
          </p:cNvSpPr>
          <p:nvPr>
            <p:ph type="title"/>
          </p:nvPr>
        </p:nvSpPr>
        <p:spPr/>
        <p:txBody>
          <a:bodyPr/>
          <a:lstStyle/>
          <a:p>
            <a:r>
              <a:rPr lang="en-US" altLang="zh-CN" dirty="0"/>
              <a:t>2.3</a:t>
            </a:r>
            <a:r>
              <a:rPr lang="zh-CN" altLang="en-US" dirty="0"/>
              <a:t>、反捲積層</a:t>
            </a:r>
          </a:p>
        </p:txBody>
      </p:sp>
      <p:sp>
        <p:nvSpPr>
          <p:cNvPr id="3" name="内容占位符 2">
            <a:extLst>
              <a:ext uri="{FF2B5EF4-FFF2-40B4-BE49-F238E27FC236}">
                <a16:creationId xmlns:a16="http://schemas.microsoft.com/office/drawing/2014/main" id="{6674A6C4-BBBA-4C17-9303-57AAB75274B1}"/>
              </a:ext>
            </a:extLst>
          </p:cNvPr>
          <p:cNvSpPr>
            <a:spLocks noGrp="1"/>
          </p:cNvSpPr>
          <p:nvPr>
            <p:ph idx="1"/>
          </p:nvPr>
        </p:nvSpPr>
        <p:spPr/>
        <p:txBody>
          <a:bodyPr/>
          <a:lstStyle/>
          <a:p>
            <a:r>
              <a:rPr lang="zh-CN" altLang="en-US" dirty="0"/>
              <a:t>卷積層的作用是在噪聲圖像中學習噪聲特徵，並經卷積核生成多夫特徵圖，這些特徵圖在識別和分類中是至關重要的，但是過多的抽象特徵往往難以整合，這樣會影響以整個圖像作為輸入的神經網絡的去躁效果。</a:t>
            </a:r>
            <a:endParaRPr lang="en-US" altLang="zh-CN" dirty="0"/>
          </a:p>
          <a:p>
            <a:r>
              <a:rPr lang="zh-CN" altLang="en-US" dirty="0"/>
              <a:t>卷積通過一個過濾器窗口將含有多個激活單元的區域鏈接到多個輸出單元。經過學習的反卷積核能夠在卷積層輸出的特徵圖中重建原始圖像。多層的反卷積神經網絡能夠從不同的特徵圖中獲取更多的圖像細節，從而更好地恢復圖像。</a:t>
            </a:r>
          </a:p>
        </p:txBody>
      </p:sp>
      <p:pic>
        <p:nvPicPr>
          <p:cNvPr id="4" name="图片 3">
            <a:extLst>
              <a:ext uri="{FF2B5EF4-FFF2-40B4-BE49-F238E27FC236}">
                <a16:creationId xmlns:a16="http://schemas.microsoft.com/office/drawing/2014/main" id="{FC304B5B-A71D-4DE3-9218-C470ECE1329A}"/>
              </a:ext>
            </a:extLst>
          </p:cNvPr>
          <p:cNvPicPr>
            <a:picLocks noChangeAspect="1"/>
          </p:cNvPicPr>
          <p:nvPr/>
        </p:nvPicPr>
        <p:blipFill>
          <a:blip r:embed="rId2"/>
          <a:stretch>
            <a:fillRect/>
          </a:stretch>
        </p:blipFill>
        <p:spPr>
          <a:xfrm>
            <a:off x="3797636" y="2385386"/>
            <a:ext cx="4596728" cy="2087228"/>
          </a:xfrm>
          <a:prstGeom prst="rect">
            <a:avLst/>
          </a:prstGeom>
        </p:spPr>
      </p:pic>
    </p:spTree>
    <p:extLst>
      <p:ext uri="{BB962C8B-B14F-4D97-AF65-F5344CB8AC3E}">
        <p14:creationId xmlns:p14="http://schemas.microsoft.com/office/powerpoint/2010/main" val="36349777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TotalTime>
  <Words>1598</Words>
  <Application>Microsoft Office PowerPoint</Application>
  <PresentationFormat>宽屏</PresentationFormat>
  <Paragraphs>52</Paragraphs>
  <Slides>18</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18</vt:i4>
      </vt:variant>
    </vt:vector>
  </HeadingPairs>
  <TitlesOfParts>
    <vt:vector size="23" baseType="lpstr">
      <vt:lpstr>DFKai-SB</vt:lpstr>
      <vt:lpstr>等线</vt:lpstr>
      <vt:lpstr>等线 Light</vt:lpstr>
      <vt:lpstr>Arial</vt:lpstr>
      <vt:lpstr>Office 主题​​</vt:lpstr>
      <vt:lpstr>基於深度卷積神經網絡的圖像去躁研究</vt:lpstr>
      <vt:lpstr>1、卷積神經網絡</vt:lpstr>
      <vt:lpstr>PowerPoint 演示文稿</vt:lpstr>
      <vt:lpstr>2、基於深度卷積神經網絡的圖像去躁</vt:lpstr>
      <vt:lpstr>2.1、網絡結構</vt:lpstr>
      <vt:lpstr>PowerPoint 演示文稿</vt:lpstr>
      <vt:lpstr>2.2、卷積層</vt:lpstr>
      <vt:lpstr>PowerPoint 演示文稿</vt:lpstr>
      <vt:lpstr>2.3、反捲積層</vt:lpstr>
      <vt:lpstr>2.4、訓練</vt:lpstr>
      <vt:lpstr>3、實驗與結果分析</vt:lpstr>
      <vt:lpstr>PowerPoint 演示文稿</vt:lpstr>
      <vt:lpstr>PowerPoint 演示文稿</vt:lpstr>
      <vt:lpstr>PowerPoint 演示文稿</vt:lpstr>
      <vt:lpstr>PowerPoint 演示文稿</vt:lpstr>
      <vt:lpstr>PowerPoint 演示文稿</vt:lpstr>
      <vt:lpstr>3.5、椒鹽噪聲</vt:lpstr>
      <vt:lpstr>4、結束語</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基於深度卷積神經網絡的圖像去躁研究</dc:title>
  <dc:creator>chen peter</dc:creator>
  <cp:lastModifiedBy>chen peter</cp:lastModifiedBy>
  <cp:revision>19</cp:revision>
  <dcterms:created xsi:type="dcterms:W3CDTF">2020-09-12T15:51:16Z</dcterms:created>
  <dcterms:modified xsi:type="dcterms:W3CDTF">2020-09-14T07:16:46Z</dcterms:modified>
</cp:coreProperties>
</file>